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31"/>
  </p:notesMasterIdLst>
  <p:sldIdLst>
    <p:sldId id="256" r:id="rId2"/>
    <p:sldId id="258" r:id="rId3"/>
    <p:sldId id="257" r:id="rId4"/>
    <p:sldId id="265" r:id="rId5"/>
    <p:sldId id="266" r:id="rId6"/>
    <p:sldId id="260" r:id="rId7"/>
    <p:sldId id="268" r:id="rId8"/>
    <p:sldId id="271" r:id="rId9"/>
    <p:sldId id="272" r:id="rId10"/>
    <p:sldId id="286" r:id="rId11"/>
    <p:sldId id="277" r:id="rId12"/>
    <p:sldId id="278" r:id="rId13"/>
    <p:sldId id="279" r:id="rId14"/>
    <p:sldId id="281" r:id="rId15"/>
    <p:sldId id="280" r:id="rId16"/>
    <p:sldId id="283" r:id="rId17"/>
    <p:sldId id="270" r:id="rId18"/>
    <p:sldId id="274" r:id="rId19"/>
    <p:sldId id="275" r:id="rId20"/>
    <p:sldId id="276" r:id="rId21"/>
    <p:sldId id="282" r:id="rId22"/>
    <p:sldId id="269" r:id="rId23"/>
    <p:sldId id="273" r:id="rId24"/>
    <p:sldId id="285" r:id="rId25"/>
    <p:sldId id="284" r:id="rId26"/>
    <p:sldId id="261" r:id="rId27"/>
    <p:sldId id="262" r:id="rId28"/>
    <p:sldId id="259" r:id="rId29"/>
    <p:sldId id="26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33">
          <p15:clr>
            <a:srgbClr val="A4A3A4"/>
          </p15:clr>
        </p15:guide>
        <p15:guide id="2" pos="3897">
          <p15:clr>
            <a:srgbClr val="A4A3A4"/>
          </p15:clr>
        </p15:guide>
        <p15:guide id="3" pos="40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B9DA82-7860-4407-8172-68A1091D66AB}">
  <a:tblStyle styleId="{ECB9DA82-7860-4407-8172-68A1091D66A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CEC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ECE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4" y="48"/>
      </p:cViewPr>
      <p:guideLst>
        <p:guide orient="horz" pos="1933"/>
        <p:guide pos="3897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14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6357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92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5331000" y="279000"/>
            <a:ext cx="6570000" cy="9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5330825" y="1538288"/>
            <a:ext cx="6570663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246063" y="234000"/>
            <a:ext cx="2249487" cy="260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pic" idx="3"/>
          </p:nvPr>
        </p:nvSpPr>
        <p:spPr>
          <a:xfrm>
            <a:off x="252780" y="3113662"/>
            <a:ext cx="2249487" cy="328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>
            <a:spLocks noGrp="1"/>
          </p:cNvSpPr>
          <p:nvPr>
            <p:ph type="pic" idx="4"/>
          </p:nvPr>
        </p:nvSpPr>
        <p:spPr>
          <a:xfrm>
            <a:off x="2791802" y="549000"/>
            <a:ext cx="2249487" cy="328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>
            <a:spLocks noGrp="1"/>
          </p:cNvSpPr>
          <p:nvPr>
            <p:ph type="pic" idx="5"/>
          </p:nvPr>
        </p:nvSpPr>
        <p:spPr>
          <a:xfrm>
            <a:off x="2791802" y="4095550"/>
            <a:ext cx="2249487" cy="260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bg>
      <p:bgPr>
        <a:solidFill>
          <a:schemeClr val="accen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380999" y="365125"/>
            <a:ext cx="11475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380999" y="1836737"/>
            <a:ext cx="11530013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1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194000" y="367393"/>
            <a:ext cx="757762" cy="7577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www.oatos.ru/%D1%82%D0%BE%D1%81-%D0%B8%D0%BD%D0%B8%D1%86%D0%B8%D0%B0%D1%82%D0%B8%D0%B2%D0%B0/tos-iniciativy/proekt-strategii-razvitiya-tos-v-rossii-do-2030-god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10000" t="-9000" b="-9000"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 rot="10800000">
            <a:off x="0" y="-61352"/>
            <a:ext cx="7512001" cy="6976184"/>
          </a:xfrm>
          <a:custGeom>
            <a:avLst/>
            <a:gdLst/>
            <a:ahLst/>
            <a:cxnLst/>
            <a:rect l="l" t="t" r="r" b="b"/>
            <a:pathLst>
              <a:path w="7512001" h="6976184" extrusionOk="0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0070C0">
              <a:alpha val="8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5"/>
          <p:cNvSpPr/>
          <p:nvPr/>
        </p:nvSpPr>
        <p:spPr>
          <a:xfrm rot="1363364">
            <a:off x="5415611" y="2827379"/>
            <a:ext cx="569591" cy="4422544"/>
          </a:xfrm>
          <a:custGeom>
            <a:avLst/>
            <a:gdLst/>
            <a:ahLst/>
            <a:cxnLst/>
            <a:rect l="l" t="t" r="r" b="b"/>
            <a:pathLst>
              <a:path w="569591" h="5400000" extrusionOk="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5"/>
          <p:cNvSpPr/>
          <p:nvPr/>
        </p:nvSpPr>
        <p:spPr>
          <a:xfrm rot="1363364">
            <a:off x="7198910" y="-421810"/>
            <a:ext cx="540000" cy="5176884"/>
          </a:xfrm>
          <a:custGeom>
            <a:avLst/>
            <a:gdLst/>
            <a:ahLst/>
            <a:cxnLst/>
            <a:rect l="l" t="t" r="r" b="b"/>
            <a:pathLst>
              <a:path w="540000" h="5400000" extrusionOk="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rgbClr val="0070C0"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1045806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rgbClr val="0070C0"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5"/>
          <p:cNvSpPr/>
          <p:nvPr/>
        </p:nvSpPr>
        <p:spPr>
          <a:xfrm>
            <a:off x="266781" y="3134826"/>
            <a:ext cx="2025000" cy="747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136377" y="1876607"/>
            <a:ext cx="5995200" cy="110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bg1"/>
                </a:solidFill>
              </a:rPr>
              <a:t>ПРОЕКТ 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«ЧИСТЫЙ ДВОР»</a:t>
            </a:r>
            <a:endParaRPr lang="ru-RU" sz="1000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211885" y="4140258"/>
            <a:ext cx="5313387" cy="95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Руководитель проекта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Соболевская </a:t>
            </a:r>
            <a:r>
              <a:rPr lang="ru-RU" sz="2000" b="1" dirty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Марина Геннадьевна,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Calibri"/>
              </a:rPr>
              <a:t>и</a:t>
            </a:r>
            <a:r>
              <a:rPr lang="ru-RU" sz="2000" b="1" dirty="0" smtClean="0">
                <a:solidFill>
                  <a:schemeClr val="lt1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Calibri"/>
              </a:rPr>
              <a:t>сполнительный </a:t>
            </a:r>
            <a:r>
              <a:rPr lang="ru-RU" sz="2000" b="1" dirty="0">
                <a:solidFill>
                  <a:schemeClr val="lt1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Calibri"/>
              </a:rPr>
              <a:t>директор Ассоциации ТОС Брянской области</a:t>
            </a:r>
            <a:endParaRPr sz="20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1497411" y="80757"/>
            <a:ext cx="482874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ОБЩЕНАЦИОНАЛЬНАЯ АССОЦИАЦИЯ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60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ТЕРРИТОРИАЛЬНОГО</a:t>
            </a: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ОБЩЕСТВЕННОГО САМОУПРАВЛЕНИЯ 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ABB2232-8EC2-4ECB-8B1E-71386A9D87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29340" y="57042"/>
            <a:ext cx="1512181" cy="11026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9116EDF-827F-41F8-AA4B-02AE887EB0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D91547F2-2F56-4442-BA13-31923E87886D}"/>
              </a:ext>
            </a:extLst>
          </p:cNvPr>
          <p:cNvSpPr txBox="1">
            <a:spLocks/>
          </p:cNvSpPr>
          <p:nvPr/>
        </p:nvSpPr>
        <p:spPr>
          <a:xfrm>
            <a:off x="176893" y="6345731"/>
            <a:ext cx="4229776" cy="3836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bg1"/>
                </a:solidFill>
                <a:latin typeface="Georgia" panose="02040502050405020303" pitchFamily="18" charset="0"/>
              </a:rPr>
              <a:t>Брянская область | 2022 год</a:t>
            </a:r>
            <a:endParaRPr lang="ru-RU" sz="15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83" y="5278319"/>
            <a:ext cx="10515600" cy="1325563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территорий для проведения праздничных и календарных мероприятий, встреч, собраний, акций: установка скамеек , столиков, сценических пространств, малых архитектурных форм и другой праздничной атрибутики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4" y="750627"/>
            <a:ext cx="5333078" cy="40484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91" y="750627"/>
            <a:ext cx="6095360" cy="40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0160" y="5274126"/>
            <a:ext cx="6614160" cy="74458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Посезонное проведение работ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благоустройству дворов: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покос травы в летний период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4" y="104503"/>
            <a:ext cx="4402184" cy="3301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8" y="3522778"/>
            <a:ext cx="4288970" cy="3216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104502"/>
            <a:ext cx="6287589" cy="47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6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765" y="5251269"/>
            <a:ext cx="10515600" cy="815476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листвы и расчистка снега в осенне-зимний периоды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2" y="702859"/>
            <a:ext cx="5608319" cy="4206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66" y="702859"/>
            <a:ext cx="591646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9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771" y="4676503"/>
            <a:ext cx="10515600" cy="1011420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Высадка деревьев и кустарников в осенне-весенний периоды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0" y="680058"/>
            <a:ext cx="5899595" cy="3931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4" y="680058"/>
            <a:ext cx="5662598" cy="38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02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8" y="5720897"/>
            <a:ext cx="10515600" cy="888909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кронированию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 и обрезке кустарников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7" y="139792"/>
            <a:ext cx="3714204" cy="5571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6" y="129994"/>
            <a:ext cx="4193177" cy="55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55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064"/>
            <a:ext cx="2618581" cy="692332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Побелка бордюров, покраска и текущий ремонт детских и спортивных объектов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9" y="148879"/>
            <a:ext cx="2566715" cy="3913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03" y="103723"/>
            <a:ext cx="4822569" cy="3214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89" y="103723"/>
            <a:ext cx="4284615" cy="3213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03" y="3440014"/>
            <a:ext cx="4927796" cy="3283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08" y="3575714"/>
            <a:ext cx="4450966" cy="29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49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320" y="4200026"/>
            <a:ext cx="5131525" cy="132556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ликвидации последствий паводка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затапливаемых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 в весенний период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9" y="527776"/>
            <a:ext cx="5708468" cy="3299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95" y="1660161"/>
            <a:ext cx="5543006" cy="41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3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82" y="4872446"/>
            <a:ext cx="11865429" cy="1371600"/>
          </a:xfrm>
        </p:spPr>
        <p:txBody>
          <a:bodyPr/>
          <a:lstStyle/>
          <a:p>
            <a:pPr marL="285750" indent="-285750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В рамках проекта необходимо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проведение мероприятий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 привлечению детей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и молодёжи к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общественному труду и воспитанию ответственного отношения к территории своего проживания: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в субботниках;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в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благоустроительных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экологических мероприятиях и акциях. </a:t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4" y="345215"/>
            <a:ext cx="5600880" cy="4200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96" y="345215"/>
            <a:ext cx="5600880" cy="42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3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210" y="4711745"/>
            <a:ext cx="6686006" cy="1832745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привлечения внимания населения к проблеме чистоты рекомендуется проведение конкурсов по изготовлению и установке мусорных урн, в том числе, с использованием  отслуживших материалов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68" y="247550"/>
            <a:ext cx="4668068" cy="3499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115796"/>
            <a:ext cx="4595949" cy="4595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95" y="1997162"/>
            <a:ext cx="3540035" cy="471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16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6203" y="3729744"/>
            <a:ext cx="2795452" cy="2592025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 лучшее озеленение придомовых территорий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8" y="2325189"/>
            <a:ext cx="4532811" cy="4532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55" y="2622369"/>
            <a:ext cx="4876800" cy="4235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49" y="0"/>
            <a:ext cx="5788209" cy="37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0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0" y="6534000"/>
            <a:ext cx="3396000" cy="324000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52" y="180223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27" y="337132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640" y="489361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DA87DA-006E-4267-A2F1-C88F071482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CDCD63-5211-4232-94F3-FF6F91549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298" y="3358364"/>
            <a:ext cx="3604801" cy="2703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01C94-F7E6-4090-ACBB-9E310DB1F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878" y="892817"/>
            <a:ext cx="4383195" cy="24655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2EA9D7-E4B9-4508-92FD-98DD0D71C5E4}"/>
              </a:ext>
            </a:extLst>
          </p:cNvPr>
          <p:cNvSpPr txBox="1"/>
          <p:nvPr/>
        </p:nvSpPr>
        <p:spPr>
          <a:xfrm>
            <a:off x="183714" y="1478134"/>
            <a:ext cx="669471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E50002"/>
                </a:solidFill>
                <a:latin typeface="Georgia" panose="02040502050405020303" pitchFamily="18" charset="0"/>
              </a:rPr>
              <a:t>13 мая 2021 года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Общим собранием ОАТОС принята </a:t>
            </a:r>
            <a:r>
              <a:rPr lang="ru-RU" sz="2000" dirty="0">
                <a:solidFill>
                  <a:srgbClr val="004D9F"/>
                </a:solidFill>
                <a:latin typeface="Georgia" panose="02040502050405020303" pitchFamily="18" charset="0"/>
                <a:hlinkClick r:id="rId9"/>
              </a:rPr>
              <a:t>Стратегия развития ТОС в Российской Федерации до 2030 года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. Документ подготовлен активистами ТОС, органами местного самоуправления, федеральными и региональными органами власти, ведущими учеными и экспертами в области МСУ.</a:t>
            </a:r>
          </a:p>
          <a:p>
            <a:pPr algn="just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000" b="1" dirty="0">
                <a:solidFill>
                  <a:srgbClr val="E50002"/>
                </a:solidFill>
                <a:latin typeface="Georgia" panose="02040502050405020303" pitchFamily="18" charset="0"/>
              </a:rPr>
              <a:t>15 декабря 2021 года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на Расширенном заседании Правления ОАТОС было принято решение о разработке </a:t>
            </a:r>
            <a:r>
              <a:rPr lang="ru-RU" sz="2000" u="sng" dirty="0">
                <a:solidFill>
                  <a:srgbClr val="004D9F"/>
                </a:solidFill>
                <a:latin typeface="Georgia" panose="02040502050405020303" pitchFamily="18" charset="0"/>
              </a:rPr>
              <a:t>Федеральных проектов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в рамках реализации Стратегии развития ТОС – 2030, что позволит придать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тосовскому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движению дополнительную важность и динамику.</a:t>
            </a:r>
          </a:p>
        </p:txBody>
      </p:sp>
      <p:sp>
        <p:nvSpPr>
          <p:cNvPr id="24" name="Google Shape;132;p17">
            <a:extLst>
              <a:ext uri="{FF2B5EF4-FFF2-40B4-BE49-F238E27FC236}">
                <a16:creationId xmlns:a16="http://schemas.microsoft.com/office/drawing/2014/main" id="{93BD9412-999A-4DC7-A8FA-7ABA63C3739C}"/>
              </a:ext>
            </a:extLst>
          </p:cNvPr>
          <p:cNvSpPr/>
          <p:nvPr/>
        </p:nvSpPr>
        <p:spPr>
          <a:xfrm flipV="1">
            <a:off x="0" y="0"/>
            <a:ext cx="7828384" cy="324000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6745A-272F-41F3-B9CD-477A339596D8}"/>
              </a:ext>
            </a:extLst>
          </p:cNvPr>
          <p:cNvSpPr txBox="1"/>
          <p:nvPr/>
        </p:nvSpPr>
        <p:spPr>
          <a:xfrm>
            <a:off x="123097" y="-99610"/>
            <a:ext cx="60017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5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ru-RU" sz="1800" dirty="0">
                <a:solidFill>
                  <a:srgbClr val="FEFEFE"/>
                </a:solidFill>
                <a:latin typeface="Georgia" panose="02040502050405020303" pitchFamily="18" charset="0"/>
              </a:rPr>
              <a:t>Стратегия развития ТОС в РФ до 2030 года</a:t>
            </a:r>
          </a:p>
          <a:p>
            <a:endParaRPr lang="ru-RU" sz="500" dirty="0">
              <a:solidFill>
                <a:srgbClr val="FEFEFE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4924697"/>
            <a:ext cx="4376056" cy="1259614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 лучшее оформление двора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548640"/>
            <a:ext cx="5712822" cy="4284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79" y="0"/>
            <a:ext cx="4840332" cy="3457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79" y="3231883"/>
            <a:ext cx="4840332" cy="33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96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5433514"/>
            <a:ext cx="10515600" cy="132556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общественного контроля за состоянием контейнерных площадок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" y="54994"/>
            <a:ext cx="5889171" cy="3670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34" y="2017801"/>
            <a:ext cx="5886995" cy="34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68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6454" y="4869316"/>
            <a:ext cx="5557030" cy="758283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информированию населения о необходимости раздельного сбора мусора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8" y="352698"/>
            <a:ext cx="5132249" cy="2886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79" y="352698"/>
            <a:ext cx="5962379" cy="3931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0" y="3444760"/>
            <a:ext cx="5060587" cy="28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99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27" y="4362994"/>
            <a:ext cx="4138748" cy="1724297"/>
          </a:xfrm>
        </p:spPr>
        <p:txBody>
          <a:bodyPr/>
          <a:lstStyle/>
          <a:p>
            <a:pPr marL="285750" indent="-285750"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Проведение агитации среди населения включая социологический опрос,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информационные плакаты, листовки, рекламные ролики, публикации в СМИ,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социальных сетях.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10" y="391886"/>
            <a:ext cx="6957542" cy="5421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" y="299441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80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331" y="5125915"/>
            <a:ext cx="10515600" cy="1204546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проведения мониторинга состояния территорий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организована работа горячих линий: «Осторожно, сосульки!», «Снегопад», «Бурьян», «Листья жёлтые»,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 будет свет!», «Внимание, паводок!»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10" y="79131"/>
            <a:ext cx="6785006" cy="51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0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01662"/>
            <a:ext cx="11658599" cy="2682910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регионах, где имеются памятники природы, необходимо проведение природоохранных мероприятий. Отличительной чертой города Брянска является уникальный природный ландшафт – овраги и балки в самом центре города, которые изобилуют редкими растениями. Жители, проживающие на бровках оврагов Нижний и Верхний Судки, имеющих статус областного памятника природы, имеют природоохранные обязательства.  Территории нескольких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в пределах природоохранной зоны и жители обязаны соблюдать чистоту и порядок, следить за санитарным состоянием оврагов, сохранностью растительного мира, сообщать в органы МСУ о несанкционированных свалках, принимать участие в их ликвидации, регулярно проводить субботники. Опыт брянских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борьбе за чистоту оврагов, которые называются «лёгкими города», поддерживают органы власти и совместно с жителями наводят порядок на данных территориях.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" y="176499"/>
            <a:ext cx="3498886" cy="4663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70" y="1514497"/>
            <a:ext cx="5269173" cy="3073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56" y="176499"/>
            <a:ext cx="4331743" cy="32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7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/>
          <p:nvPr/>
        </p:nvSpPr>
        <p:spPr>
          <a:xfrm>
            <a:off x="105501" y="51318"/>
            <a:ext cx="7532340" cy="6858000"/>
          </a:xfrm>
          <a:custGeom>
            <a:avLst/>
            <a:gdLst/>
            <a:ahLst/>
            <a:cxnLst/>
            <a:rect l="l" t="t" r="r" b="b"/>
            <a:pathLst>
              <a:path w="7532340" h="6984000" extrusionOk="0">
                <a:moveTo>
                  <a:pt x="0" y="0"/>
                </a:moveTo>
                <a:lnTo>
                  <a:pt x="7532340" y="2770"/>
                </a:lnTo>
                <a:lnTo>
                  <a:pt x="4598640" y="6984000"/>
                </a:lnTo>
                <a:lnTo>
                  <a:pt x="0" y="6984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198253" y="188999"/>
            <a:ext cx="7067747" cy="6466633"/>
          </a:xfrm>
          <a:custGeom>
            <a:avLst/>
            <a:gdLst/>
            <a:ahLst/>
            <a:cxnLst/>
            <a:rect l="l" t="t" r="r" b="b"/>
            <a:pathLst>
              <a:path w="7532340" h="6984000" extrusionOk="0">
                <a:moveTo>
                  <a:pt x="0" y="0"/>
                </a:moveTo>
                <a:lnTo>
                  <a:pt x="7532340" y="2770"/>
                </a:lnTo>
                <a:lnTo>
                  <a:pt x="4598640" y="6984000"/>
                </a:lnTo>
                <a:lnTo>
                  <a:pt x="0" y="698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0"/>
          <p:cNvSpPr/>
          <p:nvPr/>
        </p:nvSpPr>
        <p:spPr>
          <a:xfrm>
            <a:off x="8308269" y="2186769"/>
            <a:ext cx="32139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Соблюдение чистоты в городах и селах</a:t>
            </a:r>
            <a:endParaRPr dirty="0"/>
          </a:p>
        </p:txBody>
      </p:sp>
      <p:sp>
        <p:nvSpPr>
          <p:cNvPr id="214" name="Google Shape;214;p20"/>
          <p:cNvSpPr/>
          <p:nvPr/>
        </p:nvSpPr>
        <p:spPr>
          <a:xfrm>
            <a:off x="7568768" y="3656302"/>
            <a:ext cx="446700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Осуществление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благоустройства дворов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границах ТОС и прилегающих территорий.</a:t>
            </a:r>
            <a:endParaRPr dirty="0"/>
          </a:p>
        </p:txBody>
      </p:sp>
      <p:sp>
        <p:nvSpPr>
          <p:cNvPr id="216" name="Google Shape;216;p20"/>
          <p:cNvSpPr/>
          <p:nvPr/>
        </p:nvSpPr>
        <p:spPr>
          <a:xfrm>
            <a:off x="6718543" y="5232269"/>
            <a:ext cx="5087656" cy="1155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Объединение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граждан, 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проживающих на территории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решении вопросов благоустройства.</a:t>
            </a:r>
            <a:endParaRPr dirty="0"/>
          </a:p>
        </p:txBody>
      </p:sp>
      <p:sp>
        <p:nvSpPr>
          <p:cNvPr id="217" name="Google Shape;217;p20"/>
          <p:cNvSpPr/>
          <p:nvPr/>
        </p:nvSpPr>
        <p:spPr>
          <a:xfrm>
            <a:off x="7348543" y="299375"/>
            <a:ext cx="4687232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Ожидаемый эффект от реализации проекта</a:t>
            </a:r>
            <a:endParaRPr sz="6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18" name="Google Shape;218;p20"/>
          <p:cNvSpPr/>
          <p:nvPr/>
        </p:nvSpPr>
        <p:spPr>
          <a:xfrm>
            <a:off x="6088543" y="3675293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1260000" h="1260000" extrusionOk="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6088543" y="3675293"/>
            <a:ext cx="1260000" cy="1260000"/>
          </a:xfrm>
          <a:prstGeom prst="blockArc">
            <a:avLst>
              <a:gd name="adj1" fmla="val 5406162"/>
              <a:gd name="adj2" fmla="val 16195566"/>
              <a:gd name="adj3" fmla="val 76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0"/>
          <p:cNvSpPr/>
          <p:nvPr/>
        </p:nvSpPr>
        <p:spPr>
          <a:xfrm>
            <a:off x="6834253" y="2018434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1260000" h="1260000" extrusionOk="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6834253" y="2018434"/>
            <a:ext cx="1260000" cy="1260000"/>
          </a:xfrm>
          <a:prstGeom prst="blockArc">
            <a:avLst>
              <a:gd name="adj1" fmla="val 21498754"/>
              <a:gd name="adj2" fmla="val 16195566"/>
              <a:gd name="adj3" fmla="val 76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0"/>
          <p:cNvSpPr/>
          <p:nvPr/>
        </p:nvSpPr>
        <p:spPr>
          <a:xfrm>
            <a:off x="5217821" y="5409001"/>
            <a:ext cx="1260000" cy="1260000"/>
          </a:xfrm>
          <a:custGeom>
            <a:avLst/>
            <a:gdLst/>
            <a:ahLst/>
            <a:cxnLst/>
            <a:rect l="l" t="t" r="r" b="b"/>
            <a:pathLst>
              <a:path w="1260000" h="1260000" extrusionOk="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0"/>
          <p:cNvSpPr/>
          <p:nvPr/>
        </p:nvSpPr>
        <p:spPr>
          <a:xfrm>
            <a:off x="5217821" y="5409001"/>
            <a:ext cx="1260000" cy="1260000"/>
          </a:xfrm>
          <a:prstGeom prst="blockArc">
            <a:avLst>
              <a:gd name="adj1" fmla="val 10857266"/>
              <a:gd name="adj2" fmla="val 16195566"/>
              <a:gd name="adj3" fmla="val 76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2A4B6D-EAF2-43F7-B393-63CCC4322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pic>
        <p:nvPicPr>
          <p:cNvPr id="3" name="Рисунок 2" descr="Тенденция к повышению">
            <a:extLst>
              <a:ext uri="{FF2B5EF4-FFF2-40B4-BE49-F238E27FC236}">
                <a16:creationId xmlns:a16="http://schemas.microsoft.com/office/drawing/2014/main" id="{2D29372A-1876-4010-B3E0-8AB43A1BD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9671" y="2298811"/>
            <a:ext cx="603074" cy="603074"/>
          </a:xfrm>
          <a:prstGeom prst="rect">
            <a:avLst/>
          </a:prstGeom>
        </p:spPr>
      </p:pic>
      <p:pic>
        <p:nvPicPr>
          <p:cNvPr id="27" name="Рисунок 26" descr="Тенденция к повышению">
            <a:extLst>
              <a:ext uri="{FF2B5EF4-FFF2-40B4-BE49-F238E27FC236}">
                <a16:creationId xmlns:a16="http://schemas.microsoft.com/office/drawing/2014/main" id="{F3D24774-8DD4-4699-ABEA-2599EF327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7006" y="4003756"/>
            <a:ext cx="603074" cy="603074"/>
          </a:xfrm>
          <a:prstGeom prst="rect">
            <a:avLst/>
          </a:prstGeom>
        </p:spPr>
      </p:pic>
      <p:pic>
        <p:nvPicPr>
          <p:cNvPr id="28" name="Рисунок 27" descr="Тенденция к повышению">
            <a:extLst>
              <a:ext uri="{FF2B5EF4-FFF2-40B4-BE49-F238E27FC236}">
                <a16:creationId xmlns:a16="http://schemas.microsoft.com/office/drawing/2014/main" id="{B6ED9478-47A4-45E7-ACAE-2D8E7E3D1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6284" y="5715313"/>
            <a:ext cx="603074" cy="6030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5330824" y="169890"/>
            <a:ext cx="67866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900" b="1" dirty="0">
                <a:solidFill>
                  <a:srgbClr val="0070C0"/>
                </a:solidFill>
                <a:latin typeface="Georgia" panose="02040502050405020303" pitchFamily="18" charset="0"/>
              </a:rPr>
              <a:t>Партнеры по реализации проекта</a:t>
            </a:r>
            <a:endParaRPr sz="3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236" name="Google Shape;236;p21"/>
          <p:cNvGrpSpPr/>
          <p:nvPr/>
        </p:nvGrpSpPr>
        <p:grpSpPr>
          <a:xfrm>
            <a:off x="8602163" y="1540328"/>
            <a:ext cx="5625361" cy="1096080"/>
            <a:chOff x="5735638" y="1502309"/>
            <a:chExt cx="5625361" cy="1071691"/>
          </a:xfrm>
        </p:grpSpPr>
        <p:sp>
          <p:nvSpPr>
            <p:cNvPr id="237" name="Google Shape;237;p21"/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1"/>
            <p:cNvSpPr txBox="1"/>
            <p:nvPr/>
          </p:nvSpPr>
          <p:spPr>
            <a:xfrm>
              <a:off x="6456377" y="1543425"/>
              <a:ext cx="361145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Органы </a:t>
              </a:r>
              <a:r>
                <a:rPr lang="ru-RU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МСУ</a:t>
              </a:r>
              <a:endParaRPr lang="ru-RU" dirty="0"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6456362" y="1927669"/>
              <a:ext cx="49046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21"/>
            <p:cNvSpPr txBox="1"/>
            <p:nvPr/>
          </p:nvSpPr>
          <p:spPr>
            <a:xfrm>
              <a:off x="5781545" y="1524554"/>
              <a:ext cx="4956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chemeClr val="lt1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1</a:t>
              </a:r>
              <a:endParaRPr sz="1000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241" name="Google Shape;241;p21"/>
          <p:cNvGrpSpPr/>
          <p:nvPr/>
        </p:nvGrpSpPr>
        <p:grpSpPr>
          <a:xfrm>
            <a:off x="7878412" y="2614978"/>
            <a:ext cx="4313588" cy="506435"/>
            <a:chOff x="5735638" y="2887155"/>
            <a:chExt cx="4313588" cy="506435"/>
          </a:xfrm>
        </p:grpSpPr>
        <p:sp>
          <p:nvSpPr>
            <p:cNvPr id="242" name="Google Shape;242;p21"/>
            <p:cNvSpPr txBox="1"/>
            <p:nvPr/>
          </p:nvSpPr>
          <p:spPr>
            <a:xfrm>
              <a:off x="6437777" y="2893423"/>
              <a:ext cx="3611449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 smtClean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Депутаты </a:t>
              </a:r>
              <a:endParaRPr dirty="0"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5735638" y="2887155"/>
              <a:ext cx="587465" cy="50643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5781545" y="2904414"/>
              <a:ext cx="4956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chemeClr val="lt1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2</a:t>
              </a:r>
              <a:endParaRPr sz="2000" b="1" dirty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21"/>
          <p:cNvGrpSpPr/>
          <p:nvPr/>
        </p:nvGrpSpPr>
        <p:grpSpPr>
          <a:xfrm>
            <a:off x="7119668" y="3692219"/>
            <a:ext cx="4299123" cy="517018"/>
            <a:chOff x="6423068" y="3710737"/>
            <a:chExt cx="4154039" cy="517018"/>
          </a:xfrm>
        </p:grpSpPr>
        <p:sp>
          <p:nvSpPr>
            <p:cNvPr id="247" name="Google Shape;247;p21"/>
            <p:cNvSpPr txBox="1"/>
            <p:nvPr/>
          </p:nvSpPr>
          <p:spPr>
            <a:xfrm>
              <a:off x="7156207" y="3710737"/>
              <a:ext cx="34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Представители бизнеса</a:t>
              </a:r>
              <a:endParaRPr dirty="0"/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6423068" y="3721320"/>
              <a:ext cx="587465" cy="50643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chemeClr val="lt1"/>
                  </a:solidFill>
                  <a:latin typeface="Georgia" panose="02040502050405020303" pitchFamily="18" charset="0"/>
                  <a:ea typeface="Calibri"/>
                  <a:cs typeface="Calibri"/>
                  <a:sym typeface="Calibri"/>
                </a:rPr>
                <a:t>3</a:t>
              </a:r>
            </a:p>
          </p:txBody>
        </p:sp>
      </p:grpSp>
      <p:sp>
        <p:nvSpPr>
          <p:cNvPr id="252" name="Google Shape;252;p21"/>
          <p:cNvSpPr txBox="1"/>
          <p:nvPr/>
        </p:nvSpPr>
        <p:spPr>
          <a:xfrm>
            <a:off x="7250949" y="4832489"/>
            <a:ext cx="5006615" cy="62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Управляющие компании, ТСЖ</a:t>
            </a:r>
            <a:endParaRPr sz="16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CF2D4DE-4E0D-47D8-96A7-C57A6FF0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28" name="Google Shape;249;p21">
            <a:extLst>
              <a:ext uri="{FF2B5EF4-FFF2-40B4-BE49-F238E27FC236}">
                <a16:creationId xmlns:a16="http://schemas.microsoft.com/office/drawing/2014/main" id="{86766A0A-A6AD-422E-BDE0-EC7541DBAF85}"/>
              </a:ext>
            </a:extLst>
          </p:cNvPr>
          <p:cNvSpPr/>
          <p:nvPr/>
        </p:nvSpPr>
        <p:spPr>
          <a:xfrm>
            <a:off x="6532203" y="4953852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4</a:t>
            </a:r>
            <a:endParaRPr sz="2000" b="1" dirty="0">
              <a:solidFill>
                <a:schemeClr val="lt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r="19029"/>
          <a:stretch>
            <a:fillRect/>
          </a:stretch>
        </p:blipFill>
        <p:spPr>
          <a:xfrm>
            <a:off x="3223578" y="163806"/>
            <a:ext cx="2693130" cy="3124339"/>
          </a:xfrm>
        </p:spPr>
      </p:pic>
      <p:pic>
        <p:nvPicPr>
          <p:cNvPr id="2" name="Рисунок 1"/>
          <p:cNvPicPr>
            <a:picLocks noGrp="1" noChangeAspect="1"/>
          </p:cNvPicPr>
          <p:nvPr>
            <p:ph type="pic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25758"/>
          <a:stretch>
            <a:fillRect/>
          </a:stretch>
        </p:blipFill>
        <p:spPr>
          <a:xfrm>
            <a:off x="139828" y="163806"/>
            <a:ext cx="2950491" cy="3125689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6848"/>
          <a:stretch>
            <a:fillRect/>
          </a:stretch>
        </p:blipFill>
        <p:spPr>
          <a:xfrm>
            <a:off x="1239733" y="3379780"/>
            <a:ext cx="3722232" cy="340214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AA602A-94E2-4BEC-A3DB-302134D1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95" y="2815964"/>
            <a:ext cx="2808926" cy="1858998"/>
          </a:xfrm>
          <a:prstGeom prst="rect">
            <a:avLst/>
          </a:prstGeom>
        </p:spPr>
      </p:pic>
      <p:sp>
        <p:nvSpPr>
          <p:cNvPr id="153" name="Google Shape;153;p18"/>
          <p:cNvSpPr/>
          <p:nvPr/>
        </p:nvSpPr>
        <p:spPr>
          <a:xfrm>
            <a:off x="6590200" y="3216639"/>
            <a:ext cx="5580000" cy="1305002"/>
          </a:xfrm>
          <a:custGeom>
            <a:avLst/>
            <a:gdLst/>
            <a:ahLst/>
            <a:cxnLst/>
            <a:rect l="l" t="t" r="r" b="b"/>
            <a:pathLst>
              <a:path w="4545000" h="810676" extrusionOk="0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0" y="0"/>
            <a:ext cx="2639925" cy="6858000"/>
          </a:xfrm>
          <a:custGeom>
            <a:avLst/>
            <a:gdLst/>
            <a:ahLst/>
            <a:cxnLst/>
            <a:rect l="l" t="t" r="r" b="b"/>
            <a:pathLst>
              <a:path w="2639925" h="6858000" extrusionOk="0">
                <a:moveTo>
                  <a:pt x="0" y="0"/>
                </a:moveTo>
                <a:lnTo>
                  <a:pt x="2639925" y="0"/>
                </a:lnTo>
                <a:lnTo>
                  <a:pt x="1990725" y="1990725"/>
                </a:lnTo>
                <a:lnTo>
                  <a:pt x="1990725" y="5050971"/>
                </a:lnTo>
                <a:lnTo>
                  <a:pt x="263992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" name="Google Shape;161;p18"/>
          <p:cNvCxnSpPr/>
          <p:nvPr/>
        </p:nvCxnSpPr>
        <p:spPr>
          <a:xfrm rot="10800000">
            <a:off x="5342125" y="3869141"/>
            <a:ext cx="1248075" cy="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162" name="Google Shape;162;p18"/>
          <p:cNvSpPr txBox="1"/>
          <p:nvPr/>
        </p:nvSpPr>
        <p:spPr>
          <a:xfrm>
            <a:off x="6227825" y="1413375"/>
            <a:ext cx="345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Вставьте ваш текст </a:t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6245625" y="1771836"/>
            <a:ext cx="41963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18"/>
          <p:cNvSpPr txBox="1"/>
          <p:nvPr/>
        </p:nvSpPr>
        <p:spPr>
          <a:xfrm>
            <a:off x="6227825" y="4937225"/>
            <a:ext cx="362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Вставьте ваш текст </a:t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6245625" y="5295670"/>
            <a:ext cx="41963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Lorem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ipsum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dolor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6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consectetur</a:t>
            </a:r>
            <a:r>
              <a:rPr lang="ru-RU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sed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eiusmod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tempor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incididunt</a:t>
            </a:r>
            <a: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sp>
        <p:nvSpPr>
          <p:cNvPr id="167" name="Google Shape;167;p18"/>
          <p:cNvSpPr/>
          <p:nvPr/>
        </p:nvSpPr>
        <p:spPr>
          <a:xfrm>
            <a:off x="6759562" y="3376862"/>
            <a:ext cx="46644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Проведение мероприятий с соблюдением рекомендаций Роспотребнадзора в период пандемии.</a:t>
            </a:r>
            <a:endParaRPr sz="1800" dirty="0"/>
          </a:p>
        </p:txBody>
      </p:sp>
      <p:sp>
        <p:nvSpPr>
          <p:cNvPr id="168" name="Google Shape;168;p18"/>
          <p:cNvSpPr txBox="1"/>
          <p:nvPr/>
        </p:nvSpPr>
        <p:spPr>
          <a:xfrm>
            <a:off x="3440182" y="221451"/>
            <a:ext cx="8642100" cy="162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Ограничительные меры при </a:t>
            </a:r>
            <a:r>
              <a:rPr lang="en-US" sz="36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COVID-19</a:t>
            </a:r>
            <a:endParaRPr sz="1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8D8AEC-FD50-4448-A768-D9CA1BC564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 rot="10800000">
            <a:off x="-1" y="-84841"/>
            <a:ext cx="7567076" cy="7026343"/>
          </a:xfrm>
          <a:custGeom>
            <a:avLst/>
            <a:gdLst/>
            <a:ahLst/>
            <a:cxnLst/>
            <a:rect l="l" t="t" r="r" b="b"/>
            <a:pathLst>
              <a:path w="7512001" h="6976184" extrusionOk="0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0070C0">
              <a:alpha val="8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</a:t>
            </a:r>
            <a:endParaRPr lang="ru-RU" dirty="0"/>
          </a:p>
        </p:txBody>
      </p:sp>
      <p:sp>
        <p:nvSpPr>
          <p:cNvPr id="267" name="Google Shape;267;p23"/>
          <p:cNvSpPr/>
          <p:nvPr/>
        </p:nvSpPr>
        <p:spPr>
          <a:xfrm>
            <a:off x="-1" y="3068638"/>
            <a:ext cx="4386001" cy="865933"/>
          </a:xfrm>
          <a:custGeom>
            <a:avLst/>
            <a:gdLst/>
            <a:ahLst/>
            <a:cxnLst/>
            <a:rect l="l" t="t" r="r" b="b"/>
            <a:pathLst>
              <a:path w="4386001" h="865933" extrusionOk="0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3"/>
          <p:cNvSpPr/>
          <p:nvPr/>
        </p:nvSpPr>
        <p:spPr>
          <a:xfrm rot="1363364">
            <a:off x="5428684" y="2827955"/>
            <a:ext cx="559378" cy="4356910"/>
          </a:xfrm>
          <a:custGeom>
            <a:avLst/>
            <a:gdLst/>
            <a:ahLst/>
            <a:cxnLst/>
            <a:rect l="l" t="t" r="r" b="b"/>
            <a:pathLst>
              <a:path w="559378" h="5400000" extrusionOk="0">
                <a:moveTo>
                  <a:pt x="32" y="222006"/>
                </a:moveTo>
                <a:lnTo>
                  <a:pt x="540000" y="0"/>
                </a:lnTo>
                <a:cubicBezTo>
                  <a:pt x="546459" y="1707056"/>
                  <a:pt x="552919" y="3414112"/>
                  <a:pt x="559378" y="5121168"/>
                </a:cubicBez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3"/>
          <p:cNvSpPr/>
          <p:nvPr/>
        </p:nvSpPr>
        <p:spPr>
          <a:xfrm rot="1363364">
            <a:off x="7186273" y="-358921"/>
            <a:ext cx="540000" cy="5111456"/>
          </a:xfrm>
          <a:custGeom>
            <a:avLst/>
            <a:gdLst/>
            <a:ahLst/>
            <a:cxnLst/>
            <a:rect l="l" t="t" r="r" b="b"/>
            <a:pathLst>
              <a:path w="540000" h="5400000" extrusionOk="0">
                <a:moveTo>
                  <a:pt x="33336" y="214350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lnTo>
                  <a:pt x="33336" y="214350"/>
                </a:lnTo>
                <a:close/>
              </a:path>
            </a:pathLst>
          </a:custGeom>
          <a:solidFill>
            <a:srgbClr val="0070C0"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1045806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rgbClr val="0070C0"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-222916" y="3011241"/>
            <a:ext cx="41397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Georgia" panose="02040502050405020303" pitchFamily="18" charset="0"/>
              </a:rPr>
              <a:t>Контактная информация: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Georgia" panose="02040502050405020303" pitchFamily="18" charset="0"/>
              </a:rPr>
              <a:t>+79206010164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Georgia" panose="02040502050405020303" pitchFamily="18" charset="0"/>
              </a:rPr>
              <a:t>Marina.sobolevskaya@inbox.ru</a:t>
            </a:r>
            <a:endParaRPr sz="1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72" name="Google Shape;27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20" y="6197271"/>
            <a:ext cx="49500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4021" y="6193200"/>
            <a:ext cx="49500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020" y="6193200"/>
            <a:ext cx="49500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4020" y="6193200"/>
            <a:ext cx="495000" cy="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051918-1BCC-470F-9A8D-800AA7A7B8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5DEF05-0E02-467B-A25F-9BDDB2232A0C}"/>
              </a:ext>
            </a:extLst>
          </p:cNvPr>
          <p:cNvSpPr txBox="1"/>
          <p:nvPr/>
        </p:nvSpPr>
        <p:spPr>
          <a:xfrm>
            <a:off x="327942" y="5786008"/>
            <a:ext cx="6693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https://www.facebook.com/atosbryansk/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2E2916-780A-4A8F-A5C9-6914FD1CF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2403" y="3281774"/>
            <a:ext cx="6796696" cy="4606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40" y="491319"/>
            <a:ext cx="2772087" cy="26896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/>
          <p:nvPr/>
        </p:nvSpPr>
        <p:spPr>
          <a:xfrm>
            <a:off x="7184161" y="1664934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/>
          <p:nvPr/>
        </p:nvSpPr>
        <p:spPr>
          <a:xfrm rot="1363364">
            <a:off x="6394095" y="-354265"/>
            <a:ext cx="511263" cy="5141117"/>
          </a:xfrm>
          <a:custGeom>
            <a:avLst/>
            <a:gdLst/>
            <a:ahLst/>
            <a:cxnLst/>
            <a:rect l="l" t="t" r="r" b="b"/>
            <a:pathLst>
              <a:path w="511263" h="5351642" extrusionOk="0">
                <a:moveTo>
                  <a:pt x="13681" y="180730"/>
                </a:moveTo>
                <a:lnTo>
                  <a:pt x="511263" y="0"/>
                </a:lnTo>
                <a:lnTo>
                  <a:pt x="465692" y="5155702"/>
                </a:lnTo>
                <a:lnTo>
                  <a:pt x="0" y="5351642"/>
                </a:lnTo>
                <a:cubicBezTo>
                  <a:pt x="7330" y="3629186"/>
                  <a:pt x="6351" y="1903186"/>
                  <a:pt x="13681" y="18073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6"/>
          <p:cNvSpPr/>
          <p:nvPr/>
        </p:nvSpPr>
        <p:spPr>
          <a:xfrm rot="1363364">
            <a:off x="4641529" y="2895559"/>
            <a:ext cx="532615" cy="4399242"/>
          </a:xfrm>
          <a:custGeom>
            <a:avLst/>
            <a:gdLst/>
            <a:ahLst/>
            <a:cxnLst/>
            <a:rect l="l" t="t" r="r" b="b"/>
            <a:pathLst>
              <a:path w="532615" h="5319323" extrusionOk="0">
                <a:moveTo>
                  <a:pt x="8892" y="178924"/>
                </a:moveTo>
                <a:lnTo>
                  <a:pt x="528177" y="0"/>
                </a:lnTo>
                <a:cubicBezTo>
                  <a:pt x="529656" y="1694442"/>
                  <a:pt x="531136" y="3388885"/>
                  <a:pt x="532615" y="5083327"/>
                </a:cubicBezTo>
                <a:lnTo>
                  <a:pt x="0" y="5319323"/>
                </a:lnTo>
                <a:cubicBezTo>
                  <a:pt x="11" y="3593325"/>
                  <a:pt x="8881" y="1904922"/>
                  <a:pt x="8892" y="17892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1045806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7656259" y="53159"/>
            <a:ext cx="460336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     </a:t>
            </a: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Times New Roman" panose="02020603050405020304" pitchFamily="18" charset="0"/>
                <a:sym typeface="Calibri"/>
              </a:rPr>
              <a:t>Цель проекта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 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7758457" y="1702874"/>
            <a:ext cx="34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Задачи проекта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296259" y="2198719"/>
            <a:ext cx="41963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Мониторинг санитарно-экологической обстановки на территориях </a:t>
            </a:r>
            <a:r>
              <a:rPr lang="ru-RU" sz="1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ТОСов</a:t>
            </a:r>
            <a:r>
              <a:rPr lang="ru-RU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и осуществление общественного контроля.</a:t>
            </a:r>
            <a:endParaRPr sz="1600" dirty="0">
              <a:latin typeface="Georgia" panose="02040502050405020303" pitchFamily="18" charset="0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7001163" y="3196991"/>
            <a:ext cx="34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Задачи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проекта</a:t>
            </a:r>
            <a:endParaRPr sz="2000" b="1" dirty="0">
              <a:solidFill>
                <a:schemeClr val="dk1"/>
              </a:solidFill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6915240" y="3582499"/>
            <a:ext cx="4246103" cy="127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dk1"/>
                </a:solidFill>
                <a:latin typeface="Georgia" panose="02040502050405020303" pitchFamily="18" charset="0"/>
                <a:cs typeface="Calibri"/>
              </a:rPr>
              <a:t>Вовлечение населения всех возрастных категорий к участию в мероприятиях, направленных на улучшение  условий проживания  и сохранение окружающей среды.</a:t>
            </a:r>
            <a:endParaRPr sz="1600" dirty="0">
              <a:solidFill>
                <a:schemeClr val="dk1"/>
              </a:solidFill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-746307" y="-61730"/>
            <a:ext cx="8116146" cy="7047694"/>
          </a:xfrm>
          <a:custGeom>
            <a:avLst/>
            <a:gdLst/>
            <a:ahLst/>
            <a:cxnLst/>
            <a:rect l="l" t="t" r="r" b="b"/>
            <a:pathLst>
              <a:path w="8116146" h="7047694" extrusionOk="0">
                <a:moveTo>
                  <a:pt x="7408209" y="0"/>
                </a:moveTo>
                <a:lnTo>
                  <a:pt x="8116146" y="39310"/>
                </a:lnTo>
                <a:cubicBezTo>
                  <a:pt x="7649718" y="1142240"/>
                  <a:pt x="7242770" y="2129243"/>
                  <a:pt x="6776341" y="3232173"/>
                </a:cubicBezTo>
                <a:lnTo>
                  <a:pt x="6238039" y="3191633"/>
                </a:lnTo>
                <a:lnTo>
                  <a:pt x="4659876" y="7016527"/>
                </a:lnTo>
                <a:lnTo>
                  <a:pt x="4680673" y="7047694"/>
                </a:lnTo>
                <a:lnTo>
                  <a:pt x="4647016" y="7047694"/>
                </a:lnTo>
                <a:lnTo>
                  <a:pt x="0" y="7047694"/>
                </a:lnTo>
                <a:lnTo>
                  <a:pt x="19044" y="64140"/>
                </a:lnTo>
                <a:lnTo>
                  <a:pt x="17446" y="61730"/>
                </a:lnTo>
                <a:lnTo>
                  <a:pt x="19050" y="61730"/>
                </a:lnTo>
                <a:lnTo>
                  <a:pt x="7382346" y="6173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6177810" y="5014691"/>
            <a:ext cx="36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Задачи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проекта</a:t>
            </a:r>
            <a:endParaRPr sz="2000" b="1" dirty="0">
              <a:solidFill>
                <a:schemeClr val="dk1"/>
              </a:solidFill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5438870" y="5548477"/>
            <a:ext cx="5331707" cy="86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600" dirty="0" smtClean="0">
                <a:latin typeface="Times New Roman" panose="02020603050405020304" pitchFamily="18" charset="0"/>
              </a:rPr>
              <a:t>Организация и проведение мероприятий, направленных на совершенствование уровня благоустройства, улучшение санитарного состояния и озеленения территорий.</a:t>
            </a:r>
            <a:endParaRPr sz="1600" dirty="0">
              <a:solidFill>
                <a:schemeClr val="dk1"/>
              </a:solidFill>
              <a:latin typeface="Georgia" panose="02040502050405020303" pitchFamily="18" charset="0"/>
              <a:cs typeface="Calibri"/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6259" y="1742450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6474419" y="3252581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655714" y="5014691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5517" y="3295963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9192" y="5050258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ABE26A-D842-4567-93E5-F58CE3C673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B1D216-9D09-434F-A4A9-D8ACCABD4F6B}"/>
              </a:ext>
            </a:extLst>
          </p:cNvPr>
          <p:cNvSpPr txBox="1"/>
          <p:nvPr/>
        </p:nvSpPr>
        <p:spPr>
          <a:xfrm>
            <a:off x="7602850" y="507297"/>
            <a:ext cx="46033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системы по благоустройству и контролю за санитарным состоянием </a:t>
            </a:r>
            <a:r>
              <a:rPr lang="ru-RU" sz="1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</a:t>
            </a:r>
            <a:r>
              <a:rPr lang="ru-RU" sz="16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экологически благоприятной среды в городах и сёлах.</a:t>
            </a:r>
            <a:endParaRPr lang="ru-RU" sz="16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0" y="6534000"/>
            <a:ext cx="3396000" cy="324000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1345728" y="1577367"/>
            <a:ext cx="51407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Экологическое и санитарное самосознание населения сформировано недостаточно, в основном преобладают потребительские отношения к окружающей среде.</a:t>
            </a:r>
            <a:endParaRPr lang="en-US" sz="1050" dirty="0"/>
          </a:p>
        </p:txBody>
      </p:sp>
      <p:sp>
        <p:nvSpPr>
          <p:cNvPr id="135" name="Google Shape;135;p17"/>
          <p:cNvSpPr/>
          <p:nvPr/>
        </p:nvSpPr>
        <p:spPr>
          <a:xfrm>
            <a:off x="730720" y="1729017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52" y="1802234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/>
          <p:nvPr/>
        </p:nvSpPr>
        <p:spPr>
          <a:xfrm>
            <a:off x="1317787" y="2642062"/>
            <a:ext cx="5538936" cy="19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Совместные действия членов ТОС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</a:rPr>
              <a:t>не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равнодушных граждан по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благоустройству и поддержанию чистоты и порядка на территории своих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общественных территорий позволит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изменить не только сознание самих жителей, но и будет способствовать воспитанию у подрастающего поколения потребности жить на чистой и благоустроенной территории, а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также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сможет повысить культуру общежития.</a:t>
            </a:r>
            <a:endParaRPr sz="1050" dirty="0"/>
          </a:p>
        </p:txBody>
      </p:sp>
      <p:sp>
        <p:nvSpPr>
          <p:cNvPr id="139" name="Google Shape;139;p17"/>
          <p:cNvSpPr/>
          <p:nvPr/>
        </p:nvSpPr>
        <p:spPr>
          <a:xfrm>
            <a:off x="690885" y="3298112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27" y="3371329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1345727" y="4692389"/>
            <a:ext cx="4290141" cy="125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Общественный труд способствует 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бережному отношению к территории своего проживания, развитию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инициативы и активности у граждан при решении задач ТОС.</a:t>
            </a:r>
            <a:endParaRPr sz="1050" dirty="0"/>
          </a:p>
        </p:txBody>
      </p:sp>
      <p:sp>
        <p:nvSpPr>
          <p:cNvPr id="143" name="Google Shape;143;p17"/>
          <p:cNvSpPr/>
          <p:nvPr/>
        </p:nvSpPr>
        <p:spPr>
          <a:xfrm>
            <a:off x="730322" y="4821504"/>
            <a:ext cx="587465" cy="50643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640" y="4893616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0" y="418699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Актуальность Федерального проекта</a:t>
            </a:r>
            <a:endParaRPr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DA87DA-006E-4267-A2F1-C88F071482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29" y="1513498"/>
            <a:ext cx="5512669" cy="38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6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0" y="6534000"/>
            <a:ext cx="3396000" cy="324000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52" y="180223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27" y="337132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640" y="4893616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0" y="444825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Информация о проекте</a:t>
            </a:r>
            <a:endParaRPr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DA87DA-006E-4267-A2F1-C88F071482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DE90D-91A9-4844-A1DD-D82C14C6A9FA}"/>
              </a:ext>
            </a:extLst>
          </p:cNvPr>
          <p:cNvSpPr txBox="1"/>
          <p:nvPr/>
        </p:nvSpPr>
        <p:spPr>
          <a:xfrm>
            <a:off x="1204452" y="1361449"/>
            <a:ext cx="10333956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Проект создан для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осуществления деятельности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 РФ и направлен на: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формирование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гражданских инициатив и активности в вопросах благоустройства территорий проживания;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</a:rPr>
              <a:t>р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азвитие дружеских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взаимоотношений между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жителями;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воспитание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чувства ответственности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 сохранение и улучшение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состояния окружающей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среды.</a:t>
            </a:r>
            <a:endParaRPr lang="en-US" sz="2400" dirty="0">
              <a:latin typeface="Times New Roman" panose="02020603050405020304" pitchFamily="18" charset="0"/>
            </a:endParaRPr>
          </a:p>
          <a:p>
            <a:pPr algn="l"/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Проект включает в себя перечень мероприятий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ТОС,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соответствующих сезонным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потребностям.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Проект раскрывает различные способы взаимодействия граждан в вопросах благоустройства территорий.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Реализация проекта не ограничена по срокам.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1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/>
          <p:nvPr/>
        </p:nvSpPr>
        <p:spPr>
          <a:xfrm>
            <a:off x="966000" y="180728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9"/>
          <p:cNvSpPr/>
          <p:nvPr/>
        </p:nvSpPr>
        <p:spPr>
          <a:xfrm>
            <a:off x="4446499" y="180728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7986000" y="180728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966000" y="401400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4476000" y="401535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9"/>
          <p:cNvSpPr/>
          <p:nvPr/>
        </p:nvSpPr>
        <p:spPr>
          <a:xfrm>
            <a:off x="7986000" y="401400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9"/>
          <p:cNvSpPr/>
          <p:nvPr/>
        </p:nvSpPr>
        <p:spPr>
          <a:xfrm>
            <a:off x="2248500" y="194400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2248500" y="410143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9"/>
          <p:cNvSpPr/>
          <p:nvPr/>
        </p:nvSpPr>
        <p:spPr>
          <a:xfrm>
            <a:off x="9268500" y="410143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9"/>
          <p:cNvSpPr/>
          <p:nvPr/>
        </p:nvSpPr>
        <p:spPr>
          <a:xfrm>
            <a:off x="9268500" y="194400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9"/>
          <p:cNvSpPr/>
          <p:nvPr/>
        </p:nvSpPr>
        <p:spPr>
          <a:xfrm>
            <a:off x="5821156" y="410143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9"/>
          <p:cNvSpPr/>
          <p:nvPr/>
        </p:nvSpPr>
        <p:spPr>
          <a:xfrm>
            <a:off x="5821156" y="194400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2310925" y="1940764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1000"/>
          </a:p>
        </p:txBody>
      </p:sp>
      <p:sp>
        <p:nvSpPr>
          <p:cNvPr id="186" name="Google Shape;186;p19"/>
          <p:cNvSpPr txBox="1"/>
          <p:nvPr/>
        </p:nvSpPr>
        <p:spPr>
          <a:xfrm>
            <a:off x="5883580" y="1915780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1000"/>
          </a:p>
        </p:txBody>
      </p:sp>
      <p:sp>
        <p:nvSpPr>
          <p:cNvPr id="187" name="Google Shape;187;p19"/>
          <p:cNvSpPr txBox="1"/>
          <p:nvPr/>
        </p:nvSpPr>
        <p:spPr>
          <a:xfrm>
            <a:off x="9330924" y="1915780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1000"/>
          </a:p>
        </p:txBody>
      </p:sp>
      <p:sp>
        <p:nvSpPr>
          <p:cNvPr id="188" name="Google Shape;188;p19"/>
          <p:cNvSpPr txBox="1"/>
          <p:nvPr/>
        </p:nvSpPr>
        <p:spPr>
          <a:xfrm>
            <a:off x="2310924" y="4087322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1000"/>
          </a:p>
        </p:txBody>
      </p:sp>
      <p:sp>
        <p:nvSpPr>
          <p:cNvPr id="189" name="Google Shape;189;p19"/>
          <p:cNvSpPr txBox="1"/>
          <p:nvPr/>
        </p:nvSpPr>
        <p:spPr>
          <a:xfrm>
            <a:off x="5877469" y="4101432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1000"/>
          </a:p>
        </p:txBody>
      </p:sp>
      <p:sp>
        <p:nvSpPr>
          <p:cNvPr id="190" name="Google Shape;190;p19"/>
          <p:cNvSpPr txBox="1"/>
          <p:nvPr/>
        </p:nvSpPr>
        <p:spPr>
          <a:xfrm>
            <a:off x="9330923" y="4073212"/>
            <a:ext cx="550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endParaRPr sz="1000"/>
          </a:p>
        </p:txBody>
      </p:sp>
      <p:sp>
        <p:nvSpPr>
          <p:cNvPr id="191" name="Google Shape;191;p19"/>
          <p:cNvSpPr txBox="1"/>
          <p:nvPr/>
        </p:nvSpPr>
        <p:spPr>
          <a:xfrm>
            <a:off x="1119655" y="2393375"/>
            <a:ext cx="29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Январь-февраль</a:t>
            </a:r>
          </a:p>
          <a:p>
            <a:pPr algn="ctr"/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Создание проектной </a:t>
            </a: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группы.</a:t>
            </a:r>
            <a:endParaRPr lang="ru-RU"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Разработка проекта «Чистый двор»</a:t>
            </a:r>
            <a:endParaRPr sz="1800" dirty="0"/>
          </a:p>
        </p:txBody>
      </p:sp>
      <p:sp>
        <p:nvSpPr>
          <p:cNvPr id="192" name="Google Shape;192;p19"/>
          <p:cNvSpPr/>
          <p:nvPr/>
        </p:nvSpPr>
        <p:spPr>
          <a:xfrm>
            <a:off x="966001" y="2653432"/>
            <a:ext cx="3240000" cy="122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1200662" y="4535524"/>
            <a:ext cx="29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Май-ноябрь</a:t>
            </a:r>
            <a:endParaRPr dirty="0"/>
          </a:p>
        </p:txBody>
      </p:sp>
      <p:sp>
        <p:nvSpPr>
          <p:cNvPr id="194" name="Google Shape;194;p19"/>
          <p:cNvSpPr/>
          <p:nvPr/>
        </p:nvSpPr>
        <p:spPr>
          <a:xfrm>
            <a:off x="966001" y="4782081"/>
            <a:ext cx="3346686" cy="126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Реализация проекта «Чистый двор» в регионах. Взаимодействие по вопросам реализации проекта с региональными ассоциациями ТОС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4621350" y="2441975"/>
            <a:ext cx="29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Март</a:t>
            </a:r>
            <a:endParaRPr dirty="0"/>
          </a:p>
        </p:txBody>
      </p:sp>
      <p:sp>
        <p:nvSpPr>
          <p:cNvPr id="196" name="Google Shape;196;p19"/>
          <p:cNvSpPr/>
          <p:nvPr/>
        </p:nvSpPr>
        <p:spPr>
          <a:xfrm>
            <a:off x="4370867" y="2761354"/>
            <a:ext cx="3469757" cy="1115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2000" dirty="0" smtClean="0">
                <a:latin typeface="Times New Roman" panose="02020603050405020304" pitchFamily="18" charset="0"/>
              </a:rPr>
              <a:t>Презентация проекта «Чистый двор»</a:t>
            </a:r>
            <a:endParaRPr lang="ru-RU" sz="2000" dirty="0" smtClean="0">
              <a:latin typeface="Times New Roman" panose="02020603050405020304" pitchFamily="18" charset="0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8178978" y="2456647"/>
            <a:ext cx="2949300" cy="33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А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прель</a:t>
            </a:r>
          </a:p>
          <a:p>
            <a:pPr lvl="0" algn="ctr"/>
            <a:r>
              <a:rPr lang="ru-RU" dirty="0" smtClean="0"/>
              <a:t>Информация о проекте. Приглашение к участию в реализации проекта региональных ассоциаций ТОС,           </a:t>
            </a:r>
            <a:r>
              <a:rPr lang="ru-RU" dirty="0" smtClean="0"/>
              <a:t>членов ОАТОС, активистов </a:t>
            </a:r>
            <a:r>
              <a:rPr lang="ru-RU" dirty="0"/>
              <a:t>ТОС</a:t>
            </a:r>
            <a:endParaRPr dirty="0"/>
          </a:p>
        </p:txBody>
      </p:sp>
      <p:sp>
        <p:nvSpPr>
          <p:cNvPr id="198" name="Google Shape;198;p19"/>
          <p:cNvSpPr/>
          <p:nvPr/>
        </p:nvSpPr>
        <p:spPr>
          <a:xfrm>
            <a:off x="8002629" y="2768911"/>
            <a:ext cx="3223371" cy="99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endParaRPr dirty="0"/>
          </a:p>
        </p:txBody>
      </p:sp>
      <p:sp>
        <p:nvSpPr>
          <p:cNvPr id="199" name="Google Shape;199;p19"/>
          <p:cNvSpPr txBox="1"/>
          <p:nvPr/>
        </p:nvSpPr>
        <p:spPr>
          <a:xfrm>
            <a:off x="4621350" y="4648800"/>
            <a:ext cx="29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Ноябрь-декабрь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Подведение итогов, обмен опытом между регионами  </a:t>
            </a:r>
            <a:r>
              <a:rPr lang="ru-RU" sz="18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повопросам</a:t>
            </a: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реализации проекта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9"/>
          <p:cNvSpPr/>
          <p:nvPr/>
        </p:nvSpPr>
        <p:spPr>
          <a:xfrm>
            <a:off x="4634323" y="4665759"/>
            <a:ext cx="3387564" cy="107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1" name="Google Shape;201;p19"/>
          <p:cNvSpPr txBox="1"/>
          <p:nvPr/>
        </p:nvSpPr>
        <p:spPr>
          <a:xfrm>
            <a:off x="8291887" y="4526646"/>
            <a:ext cx="277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Д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екабрь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Отчет о реализации проекта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Google Shape;202;p19"/>
          <p:cNvSpPr/>
          <p:nvPr/>
        </p:nvSpPr>
        <p:spPr>
          <a:xfrm>
            <a:off x="8002629" y="4808830"/>
            <a:ext cx="3223371" cy="130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19"/>
          <p:cNvSpPr txBox="1"/>
          <p:nvPr/>
        </p:nvSpPr>
        <p:spPr>
          <a:xfrm>
            <a:off x="1565394" y="344784"/>
            <a:ext cx="8871075" cy="89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План реализации проекта</a:t>
            </a:r>
            <a:endParaRPr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B0F55DB-1FD3-475D-9B9A-424407C4A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8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Мероприятия, проводимые в рамках реализации </a:t>
            </a:r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проекта</a:t>
            </a:r>
            <a:endParaRPr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6D715C-1050-4BEE-A7B8-ADE9368A2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>
          <a:xfrm>
            <a:off x="11806199" y="6537543"/>
            <a:ext cx="385801" cy="281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A7078-28A7-461B-89FD-B01587A48FAC}"/>
              </a:ext>
            </a:extLst>
          </p:cNvPr>
          <p:cNvSpPr txBox="1"/>
          <p:nvPr/>
        </p:nvSpPr>
        <p:spPr>
          <a:xfrm>
            <a:off x="838200" y="5766965"/>
            <a:ext cx="1084957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Участие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жителей во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всероссийских, областных, районных и сельских субботниках по наведению порядка и поддержанию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чистоты на территориях проживания граждан.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endParaRPr lang="ru-RU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7" y="1608722"/>
            <a:ext cx="5526473" cy="3704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86" y="1608722"/>
            <a:ext cx="5557482" cy="37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2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936" y="5016137"/>
            <a:ext cx="10515600" cy="1201783"/>
          </a:xfrm>
        </p:spPr>
        <p:txBody>
          <a:bodyPr/>
          <a:lstStyle/>
          <a:p>
            <a:pPr marL="285750" indent="-285750"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 жителей в благоустройстве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общественных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пространств:</a:t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арков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скверов, родников, мест воинских захоронений, погостов и др.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" y="510855"/>
            <a:ext cx="5941423" cy="4311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12" y="510855"/>
            <a:ext cx="5744276" cy="43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4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08" y="5991366"/>
            <a:ext cx="11973198" cy="768915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органов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ТОС во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всероссийских,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региональных и муниципальных программах и конкурсах с проектами по благоустройству территорий. При реализации проектов предусмотрены мероприятия по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оддержание чистоты и порядка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благоустроенных объектах.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" y="167492"/>
            <a:ext cx="5089072" cy="5654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77" y="483308"/>
            <a:ext cx="6697189" cy="50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888</Words>
  <Application>Microsoft Office PowerPoint</Application>
  <PresentationFormat>Широкоэкранный</PresentationFormat>
  <Paragraphs>99</Paragraphs>
  <Slides>29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Мероприятия, проводимые в рамках реализации проекта</vt:lpstr>
      <vt:lpstr>  Участие  жителей в благоустройстве общественных пространств: парков, скверов, родников, мест воинских захоронений, погостов и др. </vt:lpstr>
      <vt:lpstr> Участие органов ТОС во всероссийских, региональных и муниципальных программах и конкурсах с проектами по благоустройству территорий. При реализации проектов предусмотрены мероприятия по поддержание чистоты и порядка на благоустроенных объектах.  </vt:lpstr>
      <vt:lpstr>Подготовка территорий для проведения праздничных и календарных мероприятий, встреч, собраний, акций: установка скамеек , столиков, сценических пространств, малых архитектурных форм и другой праздничной атрибутики</vt:lpstr>
      <vt:lpstr>Посезонное проведение работ по благоустройству дворов:  покос травы в летний период</vt:lpstr>
      <vt:lpstr>Уборка листвы и расчистка снега в осенне-зимний периоды</vt:lpstr>
      <vt:lpstr>Высадка деревьев и кустарников в осенне-весенний периоды</vt:lpstr>
      <vt:lpstr>Проведение работ по кронированию деревьев и обрезке кустарников</vt:lpstr>
      <vt:lpstr>Побелка бордюров, покраска и текущий ремонт детских и спортивных объектов</vt:lpstr>
      <vt:lpstr>Проведение мероприятий по ликвидации последствий паводка на  затапливаемых территориях в весенний период</vt:lpstr>
      <vt:lpstr>     В рамках проекта необходимо проведение мероприятий по привлечению детей и молодёжи к общественному труду и воспитанию ответственного отношения к территории своего проживания: - участие в субботниках; - участие в  благоустроительных, экологических мероприятиях и акциях.   </vt:lpstr>
      <vt:lpstr>С целью привлечения внимания населения к проблеме чистоты рекомендуется проведение конкурсов по изготовлению и установке мусорных урн, в том числе, с использованием  отслуживших материалов.</vt:lpstr>
      <vt:lpstr>Конкурс на лучшее озеленение придомовых территорий</vt:lpstr>
      <vt:lpstr>Конкурс на лучшее оформление двора</vt:lpstr>
      <vt:lpstr>Осуществление общественного контроля за состоянием контейнерных площадок</vt:lpstr>
      <vt:lpstr>Мероприятия по информированию населения о необходимости раздельного сбора мусора</vt:lpstr>
      <vt:lpstr>Проведение агитации среди населения включая социологический опрос, информационные плакаты, листовки, рекламные ролики, публикации в СМИ, социальных сетях. </vt:lpstr>
      <vt:lpstr>В рамках проведения мониторинга состояния территорий в ТОСах организована работа горячих линий: «Осторожно, сосульки!», «Снегопад», «Бурьян», «Листья жёлтые»,  «Да будет свет!», «Внимание, паводок!»</vt:lpstr>
      <vt:lpstr>В регионах, где имеются памятники природы, необходимо проведение природоохранных мероприятий. Отличительной чертой города Брянска является уникальный природный ландшафт – овраги и балки в самом центре города, которые изобилуют редкими растениями. Жители, проживающие на бровках оврагов Нижний и Верхний Судки, имеющих статус областного памятника природы, имеют природоохранные обязательства.  Территории нескольких ТОСов расположены в пределах природоохранной зоны и жители обязаны соблюдать чистоту и порядок, следить за санитарным состоянием оврагов, сохранностью растительного мира, сообщать в органы МСУ о несанкционированных свалках, принимать участие в их ликвидации, регулярно проводить субботники. Опыт брянских ТОСов в борьбе за чистоту оврагов, которые называются «лёгкими города», поддерживают органы власти и совместно с жителями наводят порядок на данных территориях.</vt:lpstr>
      <vt:lpstr>Презентация PowerPoint</vt:lpstr>
      <vt:lpstr>Партнеры по реализации проекта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Денис</cp:lastModifiedBy>
  <cp:revision>79</cp:revision>
  <dcterms:modified xsi:type="dcterms:W3CDTF">2022-03-09T22:28:31Z</dcterms:modified>
</cp:coreProperties>
</file>